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3" r:id="rId5"/>
    <p:sldId id="264" r:id="rId6"/>
  </p:sldIdLst>
  <p:sldSz cx="18288000" cy="10287000"/>
  <p:notesSz cx="6858000" cy="9144000"/>
  <p:embeddedFontLst>
    <p:embeddedFont>
      <p:font typeface="Akkurat Pro" panose="02000503030000020004" pitchFamily="2" charset="0"/>
      <p:regular r:id="rId7"/>
      <p:bold r:id="rId8"/>
      <p:italic r:id="rId9"/>
    </p:embeddedFont>
    <p:embeddedFont>
      <p:font typeface="Akkurat Pro 1" panose="02000503030000020004" pitchFamily="2" charset="0"/>
      <p:regular r:id="rId10"/>
      <p:italic r:id="rId11"/>
    </p:embeddedFont>
    <p:embeddedFont>
      <p:font typeface="Calibri" panose="020F0502020204030204" pitchFamily="34" charset="0"/>
      <p:regular r:id="rId12"/>
      <p:bold r:id="rId13"/>
      <p:italic r:id="rId14"/>
      <p:boldItalic r:id="rId15"/>
    </p:embeddedFont>
    <p:embeddedFont>
      <p:font typeface="Mirador Test" panose="020A0004080101010104" pitchFamily="18"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93" autoAdjust="0"/>
  </p:normalViewPr>
  <p:slideViewPr>
    <p:cSldViewPr>
      <p:cViewPr>
        <p:scale>
          <a:sx n="78" d="100"/>
          <a:sy n="78" d="100"/>
        </p:scale>
        <p:origin x="360" y="1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436285" y="0"/>
            <a:ext cx="18738890" cy="10542069"/>
            <a:chOff x="0" y="0"/>
            <a:chExt cx="24380698" cy="13716000"/>
          </a:xfrm>
        </p:grpSpPr>
        <p:sp>
          <p:nvSpPr>
            <p:cNvPr id="3" name="Freeform 3"/>
            <p:cNvSpPr/>
            <p:nvPr/>
          </p:nvSpPr>
          <p:spPr>
            <a:xfrm>
              <a:off x="0" y="0"/>
              <a:ext cx="24380698" cy="13716000"/>
            </a:xfrm>
            <a:custGeom>
              <a:avLst/>
              <a:gdLst/>
              <a:ahLst/>
              <a:cxnLst/>
              <a:rect l="l" t="t" r="r" b="b"/>
              <a:pathLst>
                <a:path w="24380698" h="13716000">
                  <a:moveTo>
                    <a:pt x="0" y="0"/>
                  </a:moveTo>
                  <a:lnTo>
                    <a:pt x="0" y="13716000"/>
                  </a:lnTo>
                  <a:lnTo>
                    <a:pt x="24380698" y="13716000"/>
                  </a:lnTo>
                  <a:lnTo>
                    <a:pt x="24380698" y="0"/>
                  </a:lnTo>
                  <a:close/>
                </a:path>
              </a:pathLst>
            </a:custGeom>
            <a:blipFill>
              <a:blip r:embed="rId2"/>
              <a:stretch>
                <a:fillRect t="-3215" b="-3215"/>
              </a:stretch>
            </a:blipFill>
          </p:spPr>
        </p:sp>
      </p:grpSp>
      <p:grpSp>
        <p:nvGrpSpPr>
          <p:cNvPr id="7" name="Group 7"/>
          <p:cNvGrpSpPr/>
          <p:nvPr/>
        </p:nvGrpSpPr>
        <p:grpSpPr>
          <a:xfrm rot="-10800000">
            <a:off x="8229600" y="-2171700"/>
            <a:ext cx="146012" cy="19595951"/>
            <a:chOff x="0" y="0"/>
            <a:chExt cx="38456" cy="5161073"/>
          </a:xfrm>
        </p:grpSpPr>
        <p:sp>
          <p:nvSpPr>
            <p:cNvPr id="8" name="Freeform 8"/>
            <p:cNvSpPr/>
            <p:nvPr/>
          </p:nvSpPr>
          <p:spPr>
            <a:xfrm>
              <a:off x="0" y="0"/>
              <a:ext cx="38456" cy="5161073"/>
            </a:xfrm>
            <a:custGeom>
              <a:avLst/>
              <a:gdLst/>
              <a:ahLst/>
              <a:cxnLst/>
              <a:rect l="l" t="t" r="r" b="b"/>
              <a:pathLst>
                <a:path w="38456" h="5161073">
                  <a:moveTo>
                    <a:pt x="0" y="0"/>
                  </a:moveTo>
                  <a:lnTo>
                    <a:pt x="38456" y="0"/>
                  </a:lnTo>
                  <a:lnTo>
                    <a:pt x="38456" y="5161073"/>
                  </a:lnTo>
                  <a:lnTo>
                    <a:pt x="0" y="5161073"/>
                  </a:lnTo>
                  <a:close/>
                </a:path>
              </a:pathLst>
            </a:custGeom>
            <a:solidFill>
              <a:srgbClr val="E2C80C"/>
            </a:solidFill>
          </p:spPr>
        </p:sp>
        <p:sp>
          <p:nvSpPr>
            <p:cNvPr id="9" name="TextBox 9"/>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pic>
        <p:nvPicPr>
          <p:cNvPr id="10" name="Picture 10"/>
          <p:cNvPicPr>
            <a:picLocks noChangeAspect="1"/>
          </p:cNvPicPr>
          <p:nvPr/>
        </p:nvPicPr>
        <p:blipFill>
          <a:blip r:embed="rId3"/>
          <a:srcRect r="90273"/>
          <a:stretch>
            <a:fillRect/>
          </a:stretch>
        </p:blipFill>
        <p:spPr>
          <a:xfrm>
            <a:off x="-457200" y="8115300"/>
            <a:ext cx="1552598" cy="1729377"/>
          </a:xfrm>
          <a:prstGeom prst="rect">
            <a:avLst/>
          </a:prstGeom>
        </p:spPr>
      </p:pic>
      <p:sp>
        <p:nvSpPr>
          <p:cNvPr id="11" name="TextBox 11"/>
          <p:cNvSpPr txBox="1"/>
          <p:nvPr/>
        </p:nvSpPr>
        <p:spPr>
          <a:xfrm>
            <a:off x="9912390" y="4905375"/>
            <a:ext cx="7004010" cy="1631216"/>
          </a:xfrm>
          <a:prstGeom prst="rect">
            <a:avLst/>
          </a:prstGeom>
        </p:spPr>
        <p:txBody>
          <a:bodyPr wrap="square" lIns="0" tIns="0" rIns="0" bIns="0" rtlCol="0" anchor="t">
            <a:spAutoFit/>
          </a:bodyPr>
          <a:lstStyle/>
          <a:p>
            <a:pPr>
              <a:lnSpc>
                <a:spcPts val="13720"/>
              </a:lnSpc>
            </a:pPr>
            <a:r>
              <a:rPr lang="en-US" sz="8800" dirty="0">
                <a:solidFill>
                  <a:srgbClr val="000000"/>
                </a:solidFill>
                <a:latin typeface="Mirador Test"/>
              </a:rPr>
              <a:t>Bridgework</a:t>
            </a:r>
          </a:p>
        </p:txBody>
      </p:sp>
      <p:sp>
        <p:nvSpPr>
          <p:cNvPr id="12" name="TextBox 12"/>
          <p:cNvSpPr txBox="1"/>
          <p:nvPr/>
        </p:nvSpPr>
        <p:spPr>
          <a:xfrm>
            <a:off x="1524000" y="8705425"/>
            <a:ext cx="7292339" cy="549125"/>
          </a:xfrm>
          <a:prstGeom prst="rect">
            <a:avLst/>
          </a:prstGeom>
        </p:spPr>
        <p:txBody>
          <a:bodyPr lIns="0" tIns="0" rIns="0" bIns="0" rtlCol="0" anchor="t">
            <a:spAutoFit/>
          </a:bodyPr>
          <a:lstStyle/>
          <a:p>
            <a:pPr>
              <a:lnSpc>
                <a:spcPts val="4479"/>
              </a:lnSpc>
            </a:pPr>
            <a:r>
              <a:rPr lang="en-US" sz="3199" dirty="0">
                <a:solidFill>
                  <a:srgbClr val="000000"/>
                </a:solidFill>
                <a:latin typeface="+mj-lt"/>
              </a:rPr>
              <a:t>Name: [Insert]</a:t>
            </a:r>
          </a:p>
        </p:txBody>
      </p:sp>
      <p:sp>
        <p:nvSpPr>
          <p:cNvPr id="19" name="TextBox 12">
            <a:extLst>
              <a:ext uri="{FF2B5EF4-FFF2-40B4-BE49-F238E27FC236}">
                <a16:creationId xmlns:a16="http://schemas.microsoft.com/office/drawing/2014/main" id="{F2DBB7B9-3DAA-0818-1ABB-A191868EB7E4}"/>
              </a:ext>
            </a:extLst>
          </p:cNvPr>
          <p:cNvSpPr txBox="1"/>
          <p:nvPr/>
        </p:nvSpPr>
        <p:spPr>
          <a:xfrm>
            <a:off x="9912390" y="6536591"/>
            <a:ext cx="7292339" cy="2308324"/>
          </a:xfrm>
          <a:prstGeom prst="rect">
            <a:avLst/>
          </a:prstGeom>
        </p:spPr>
        <p:txBody>
          <a:bodyPr lIns="0" tIns="0" rIns="0" bIns="0" rtlCol="0" anchor="t">
            <a:spAutoFit/>
          </a:bodyPr>
          <a:lstStyle/>
          <a:p>
            <a:pPr>
              <a:lnSpc>
                <a:spcPts val="4479"/>
              </a:lnSpc>
            </a:pPr>
            <a:r>
              <a:rPr lang="en-US" sz="2400" dirty="0">
                <a:solidFill>
                  <a:schemeClr val="tx1">
                    <a:lumMod val="50000"/>
                    <a:lumOff val="50000"/>
                  </a:schemeClr>
                </a:solidFill>
                <a:cs typeface="Al Tarikh" pitchFamily="2" charset="-78"/>
              </a:rPr>
              <a:t>VIRTUAL SESSION | JANUARY 5, 2023</a:t>
            </a:r>
          </a:p>
          <a:p>
            <a:pPr>
              <a:lnSpc>
                <a:spcPts val="4479"/>
              </a:lnSpc>
            </a:pPr>
            <a:r>
              <a:rPr lang="en-US" sz="3199">
                <a:solidFill>
                  <a:srgbClr val="000000"/>
                </a:solidFill>
                <a:cs typeface="Al Tarikh" pitchFamily="2" charset="-78"/>
              </a:rPr>
              <a:t>GOOD STORIES</a:t>
            </a:r>
          </a:p>
          <a:p>
            <a:pPr>
              <a:lnSpc>
                <a:spcPts val="4479"/>
              </a:lnSpc>
            </a:pPr>
            <a:r>
              <a:rPr lang="en-US" sz="3199">
                <a:solidFill>
                  <a:srgbClr val="000000"/>
                </a:solidFill>
                <a:cs typeface="Al Tarikh" pitchFamily="2" charset="-78"/>
              </a:rPr>
              <a:t>Crafting </a:t>
            </a:r>
            <a:r>
              <a:rPr lang="en-US" sz="3199" dirty="0">
                <a:solidFill>
                  <a:srgbClr val="000000"/>
                </a:solidFill>
                <a:cs typeface="Al Tarikh" pitchFamily="2" charset="-78"/>
              </a:rPr>
              <a:t>a Compelling Vision For Change</a:t>
            </a:r>
          </a:p>
          <a:p>
            <a:pPr>
              <a:lnSpc>
                <a:spcPts val="4479"/>
              </a:lnSpc>
            </a:pPr>
            <a:endParaRPr lang="en-US" sz="3199" dirty="0">
              <a:solidFill>
                <a:srgbClr val="000000"/>
              </a:solidFill>
              <a:latin typeface="Al Nile" pitchFamily="2" charset="-78"/>
              <a:cs typeface="Al Nile"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807" cy="10287000"/>
            <a:chOff x="0" y="0"/>
            <a:chExt cx="161398" cy="2709333"/>
          </a:xfrm>
        </p:grpSpPr>
        <p:sp>
          <p:nvSpPr>
            <p:cNvPr id="3" name="Freeform 3"/>
            <p:cNvSpPr/>
            <p:nvPr/>
          </p:nvSpPr>
          <p:spPr>
            <a:xfrm>
              <a:off x="0" y="0"/>
              <a:ext cx="161398" cy="2709333"/>
            </a:xfrm>
            <a:custGeom>
              <a:avLst/>
              <a:gdLst/>
              <a:ahLst/>
              <a:cxnLst/>
              <a:rect l="l" t="t" r="r" b="b"/>
              <a:pathLst>
                <a:path w="161398" h="2709333">
                  <a:moveTo>
                    <a:pt x="0" y="0"/>
                  </a:moveTo>
                  <a:lnTo>
                    <a:pt x="161398" y="0"/>
                  </a:lnTo>
                  <a:lnTo>
                    <a:pt x="161398" y="2709333"/>
                  </a:lnTo>
                  <a:lnTo>
                    <a:pt x="0" y="2709333"/>
                  </a:lnTo>
                  <a:close/>
                </a:path>
              </a:pathLst>
            </a:custGeom>
            <a:solidFill>
              <a:srgbClr val="B5C0C0"/>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612807" y="-2626324"/>
            <a:ext cx="47625" cy="19595951"/>
            <a:chOff x="0" y="0"/>
            <a:chExt cx="12543" cy="5161073"/>
          </a:xfrm>
        </p:grpSpPr>
        <p:sp>
          <p:nvSpPr>
            <p:cNvPr id="6" name="Freeform 6"/>
            <p:cNvSpPr/>
            <p:nvPr/>
          </p:nvSpPr>
          <p:spPr>
            <a:xfrm>
              <a:off x="0" y="0"/>
              <a:ext cx="12543" cy="5161073"/>
            </a:xfrm>
            <a:custGeom>
              <a:avLst/>
              <a:gdLst/>
              <a:ahLst/>
              <a:cxnLst/>
              <a:rect l="l" t="t" r="r" b="b"/>
              <a:pathLst>
                <a:path w="12543" h="5161073">
                  <a:moveTo>
                    <a:pt x="0" y="0"/>
                  </a:moveTo>
                  <a:lnTo>
                    <a:pt x="12543" y="0"/>
                  </a:lnTo>
                  <a:lnTo>
                    <a:pt x="12543" y="5161073"/>
                  </a:lnTo>
                  <a:lnTo>
                    <a:pt x="0" y="5161073"/>
                  </a:lnTo>
                  <a:close/>
                </a:path>
              </a:pathLst>
            </a:custGeom>
            <a:solidFill>
              <a:srgbClr val="E2C80C"/>
            </a:solidFill>
          </p:spPr>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2"/>
          <a:srcRect r="90273"/>
          <a:stretch>
            <a:fillRect/>
          </a:stretch>
        </p:blipFill>
        <p:spPr>
          <a:xfrm>
            <a:off x="0" y="9604419"/>
            <a:ext cx="612807" cy="682581"/>
          </a:xfrm>
          <a:prstGeom prst="rect">
            <a:avLst/>
          </a:prstGeom>
        </p:spPr>
      </p:pic>
      <p:sp>
        <p:nvSpPr>
          <p:cNvPr id="9" name="TextBox 9"/>
          <p:cNvSpPr txBox="1"/>
          <p:nvPr/>
        </p:nvSpPr>
        <p:spPr>
          <a:xfrm>
            <a:off x="1772631" y="872944"/>
            <a:ext cx="14982988" cy="958596"/>
          </a:xfrm>
          <a:prstGeom prst="rect">
            <a:avLst/>
          </a:prstGeom>
        </p:spPr>
        <p:txBody>
          <a:bodyPr lIns="0" tIns="0" rIns="0" bIns="0" rtlCol="0" anchor="t">
            <a:spAutoFit/>
          </a:bodyPr>
          <a:lstStyle/>
          <a:p>
            <a:pPr>
              <a:lnSpc>
                <a:spcPts val="7344"/>
              </a:lnSpc>
            </a:pPr>
            <a:r>
              <a:rPr lang="en-US" sz="7200" dirty="0">
                <a:solidFill>
                  <a:srgbClr val="000000"/>
                </a:solidFill>
                <a:latin typeface="Mirador Test" panose="020B0604020202020204" charset="0"/>
              </a:rPr>
              <a:t>INSTRUCTIONS</a:t>
            </a:r>
          </a:p>
        </p:txBody>
      </p:sp>
      <p:sp>
        <p:nvSpPr>
          <p:cNvPr id="10" name="TextBox 10"/>
          <p:cNvSpPr txBox="1"/>
          <p:nvPr/>
        </p:nvSpPr>
        <p:spPr>
          <a:xfrm>
            <a:off x="1772631" y="2026329"/>
            <a:ext cx="14362740" cy="4240841"/>
          </a:xfrm>
          <a:prstGeom prst="rect">
            <a:avLst/>
          </a:prstGeom>
        </p:spPr>
        <p:txBody>
          <a:bodyPr lIns="0" tIns="0" rIns="0" bIns="0" rtlCol="0" anchor="t">
            <a:spAutoFit/>
          </a:bodyPr>
          <a:lstStyle/>
          <a:p>
            <a:r>
              <a:rPr lang="en-US" sz="2400" dirty="0"/>
              <a:t>PART B: DRAFT A STATEMENT OF PURPOSE</a:t>
            </a:r>
          </a:p>
          <a:p>
            <a:endParaRPr lang="en-US" sz="2400" dirty="0"/>
          </a:p>
          <a:p>
            <a:r>
              <a:rPr lang="en-US" sz="2400" dirty="0"/>
              <a:t>Instructions: </a:t>
            </a:r>
            <a:r>
              <a:rPr lang="en-US" sz="2400" b="0" i="0" u="none" strike="noStrike" dirty="0">
                <a:solidFill>
                  <a:srgbClr val="000000"/>
                </a:solidFill>
                <a:effectLst/>
              </a:rPr>
              <a:t>Credibility is an important aspect of leadership.  It is especially critical to establish before attempting to lead others through change. It is gained through a unique combination of skill, experience, and perceived authenticity. Perceived authenticity is tricky to pin down, but it works when valid credentials are mixed with a measure of transparency or vulnerability that others can relate to and respect. This exercise invites you to draft Statement of purpose to clarify the change you want top see happen and </a:t>
            </a:r>
            <a:r>
              <a:rPr lang="en-US" sz="2400" dirty="0">
                <a:solidFill>
                  <a:srgbClr val="000000"/>
                </a:solidFill>
              </a:rPr>
              <a:t>w</a:t>
            </a:r>
            <a:r>
              <a:rPr lang="en-US" sz="2400" b="0" i="0" u="none" strike="noStrike" dirty="0">
                <a:solidFill>
                  <a:srgbClr val="000000"/>
                </a:solidFill>
                <a:effectLst/>
              </a:rPr>
              <a:t>hy it matters. </a:t>
            </a:r>
          </a:p>
          <a:p>
            <a:endParaRPr lang="en-US" sz="2399" dirty="0">
              <a:solidFill>
                <a:srgbClr val="000000"/>
              </a:solidFill>
              <a:latin typeface="Akkurat Pro" panose="02000503030000020004" pitchFamily="50" charset="0"/>
            </a:endParaRPr>
          </a:p>
          <a:p>
            <a:pPr>
              <a:lnSpc>
                <a:spcPts val="3359"/>
              </a:lnSpc>
            </a:pPr>
            <a:r>
              <a:rPr lang="en-US" sz="2399" dirty="0">
                <a:solidFill>
                  <a:srgbClr val="000000"/>
                </a:solidFill>
                <a:latin typeface="+mj-lt"/>
              </a:rPr>
              <a:t>This is template we'd like you to use to present your puzzle.  </a:t>
            </a:r>
          </a:p>
          <a:p>
            <a:pPr>
              <a:lnSpc>
                <a:spcPts val="3359"/>
              </a:lnSpc>
            </a:pPr>
            <a:r>
              <a:rPr lang="en-US" sz="2399" dirty="0">
                <a:solidFill>
                  <a:srgbClr val="000000"/>
                </a:solidFill>
                <a:latin typeface="+mj-lt"/>
              </a:rPr>
              <a:t>Reach out with any questions to team@palladiumforum.com</a:t>
            </a:r>
          </a:p>
          <a:p>
            <a:pPr>
              <a:lnSpc>
                <a:spcPts val="3359"/>
              </a:lnSpc>
            </a:pPr>
            <a:endParaRPr lang="en-US" sz="2399" dirty="0">
              <a:solidFill>
                <a:srgbClr val="000000"/>
              </a:solidFill>
              <a:latin typeface="Akkurat Pro 1"/>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807" cy="10287000"/>
            <a:chOff x="0" y="0"/>
            <a:chExt cx="161398" cy="2709333"/>
          </a:xfrm>
        </p:grpSpPr>
        <p:sp>
          <p:nvSpPr>
            <p:cNvPr id="3" name="Freeform 3"/>
            <p:cNvSpPr/>
            <p:nvPr/>
          </p:nvSpPr>
          <p:spPr>
            <a:xfrm>
              <a:off x="0" y="0"/>
              <a:ext cx="161398" cy="2709333"/>
            </a:xfrm>
            <a:custGeom>
              <a:avLst/>
              <a:gdLst/>
              <a:ahLst/>
              <a:cxnLst/>
              <a:rect l="l" t="t" r="r" b="b"/>
              <a:pathLst>
                <a:path w="161398" h="2709333">
                  <a:moveTo>
                    <a:pt x="0" y="0"/>
                  </a:moveTo>
                  <a:lnTo>
                    <a:pt x="161398" y="0"/>
                  </a:lnTo>
                  <a:lnTo>
                    <a:pt x="161398" y="2709333"/>
                  </a:lnTo>
                  <a:lnTo>
                    <a:pt x="0" y="2709333"/>
                  </a:lnTo>
                  <a:close/>
                </a:path>
              </a:pathLst>
            </a:custGeom>
            <a:solidFill>
              <a:srgbClr val="B5C0C0"/>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612807" y="-2626324"/>
            <a:ext cx="47625" cy="19595951"/>
            <a:chOff x="0" y="0"/>
            <a:chExt cx="12543" cy="5161073"/>
          </a:xfrm>
        </p:grpSpPr>
        <p:sp>
          <p:nvSpPr>
            <p:cNvPr id="6" name="Freeform 6"/>
            <p:cNvSpPr/>
            <p:nvPr/>
          </p:nvSpPr>
          <p:spPr>
            <a:xfrm>
              <a:off x="0" y="0"/>
              <a:ext cx="12543" cy="5161073"/>
            </a:xfrm>
            <a:custGeom>
              <a:avLst/>
              <a:gdLst/>
              <a:ahLst/>
              <a:cxnLst/>
              <a:rect l="l" t="t" r="r" b="b"/>
              <a:pathLst>
                <a:path w="12543" h="5161073">
                  <a:moveTo>
                    <a:pt x="0" y="0"/>
                  </a:moveTo>
                  <a:lnTo>
                    <a:pt x="12543" y="0"/>
                  </a:lnTo>
                  <a:lnTo>
                    <a:pt x="12543" y="5161073"/>
                  </a:lnTo>
                  <a:lnTo>
                    <a:pt x="0" y="5161073"/>
                  </a:lnTo>
                  <a:close/>
                </a:path>
              </a:pathLst>
            </a:custGeom>
            <a:solidFill>
              <a:srgbClr val="E2C80C"/>
            </a:solidFill>
          </p:spPr>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2"/>
          <a:srcRect r="90273"/>
          <a:stretch>
            <a:fillRect/>
          </a:stretch>
        </p:blipFill>
        <p:spPr>
          <a:xfrm>
            <a:off x="0" y="9604419"/>
            <a:ext cx="612807" cy="682581"/>
          </a:xfrm>
          <a:prstGeom prst="rect">
            <a:avLst/>
          </a:prstGeom>
        </p:spPr>
      </p:pic>
      <p:sp>
        <p:nvSpPr>
          <p:cNvPr id="9" name="TextBox 9"/>
          <p:cNvSpPr txBox="1"/>
          <p:nvPr/>
        </p:nvSpPr>
        <p:spPr>
          <a:xfrm>
            <a:off x="1772630" y="872944"/>
            <a:ext cx="11057541" cy="915892"/>
          </a:xfrm>
          <a:prstGeom prst="rect">
            <a:avLst/>
          </a:prstGeom>
        </p:spPr>
        <p:txBody>
          <a:bodyPr wrap="square" lIns="0" tIns="0" rIns="0" bIns="0" rtlCol="0" anchor="t">
            <a:spAutoFit/>
          </a:bodyPr>
          <a:lstStyle/>
          <a:p>
            <a:pPr>
              <a:lnSpc>
                <a:spcPts val="7344"/>
              </a:lnSpc>
            </a:pPr>
            <a:r>
              <a:rPr lang="en-US" sz="6000" dirty="0">
                <a:solidFill>
                  <a:srgbClr val="000000"/>
                </a:solidFill>
                <a:latin typeface="Mirador Test" panose="020B0604020202020204" charset="0"/>
              </a:rPr>
              <a:t>STATEMENT OF PURPOSE</a:t>
            </a:r>
          </a:p>
        </p:txBody>
      </p:sp>
      <p:sp>
        <p:nvSpPr>
          <p:cNvPr id="16" name="TextBox 16"/>
          <p:cNvSpPr txBox="1"/>
          <p:nvPr/>
        </p:nvSpPr>
        <p:spPr>
          <a:xfrm>
            <a:off x="4752053" y="4304664"/>
            <a:ext cx="14178388" cy="3210623"/>
          </a:xfrm>
          <a:prstGeom prst="rect">
            <a:avLst/>
          </a:prstGeom>
        </p:spPr>
        <p:txBody>
          <a:bodyPr lIns="0" tIns="0" rIns="0" bIns="0" rtlCol="0" anchor="t">
            <a:spAutoFit/>
          </a:bodyPr>
          <a:lstStyle/>
          <a:p>
            <a:pPr>
              <a:lnSpc>
                <a:spcPts val="3639"/>
              </a:lnSpc>
            </a:pPr>
            <a:endParaRPr lang="en-US" sz="2599" dirty="0">
              <a:solidFill>
                <a:srgbClr val="000000"/>
              </a:solidFill>
              <a:latin typeface="Akkurat Pro 1"/>
            </a:endParaRPr>
          </a:p>
          <a:p>
            <a:pPr>
              <a:lnSpc>
                <a:spcPts val="3639"/>
              </a:lnSpc>
            </a:pPr>
            <a:endParaRPr lang="en-US" sz="2599" dirty="0">
              <a:solidFill>
                <a:srgbClr val="000000"/>
              </a:solidFill>
              <a:latin typeface="Akkurat Pro 1"/>
            </a:endParaRPr>
          </a:p>
          <a:p>
            <a:pPr>
              <a:lnSpc>
                <a:spcPts val="3639"/>
              </a:lnSpc>
            </a:pPr>
            <a:endParaRPr lang="en-US" sz="2599" dirty="0">
              <a:solidFill>
                <a:srgbClr val="000000"/>
              </a:solidFill>
              <a:latin typeface="Akkurat Pro 1"/>
            </a:endParaRPr>
          </a:p>
          <a:p>
            <a:pPr>
              <a:lnSpc>
                <a:spcPts val="3639"/>
              </a:lnSpc>
            </a:pPr>
            <a:endParaRPr lang="en-US" sz="2599" dirty="0">
              <a:solidFill>
                <a:srgbClr val="000000"/>
              </a:solidFill>
              <a:latin typeface="Akkurat Pro 1"/>
            </a:endParaRPr>
          </a:p>
          <a:p>
            <a:pPr>
              <a:lnSpc>
                <a:spcPts val="3639"/>
              </a:lnSpc>
            </a:pPr>
            <a:endParaRPr lang="en-US" sz="2599" dirty="0">
              <a:solidFill>
                <a:srgbClr val="000000"/>
              </a:solidFill>
              <a:latin typeface="Akkurat Pro 1"/>
            </a:endParaRPr>
          </a:p>
          <a:p>
            <a:pPr>
              <a:lnSpc>
                <a:spcPts val="3639"/>
              </a:lnSpc>
            </a:pPr>
            <a:endParaRPr lang="en-US" sz="2599" dirty="0">
              <a:solidFill>
                <a:srgbClr val="000000"/>
              </a:solidFill>
              <a:latin typeface="Akkurat Pro 1"/>
            </a:endParaRPr>
          </a:p>
          <a:p>
            <a:pPr>
              <a:lnSpc>
                <a:spcPts val="3639"/>
              </a:lnSpc>
            </a:pPr>
            <a:endParaRPr lang="en-US" sz="2599" dirty="0">
              <a:solidFill>
                <a:srgbClr val="000000"/>
              </a:solidFill>
              <a:latin typeface="Akkurat Pro 1"/>
            </a:endParaRPr>
          </a:p>
        </p:txBody>
      </p:sp>
      <p:sp>
        <p:nvSpPr>
          <p:cNvPr id="18" name="TextBox 9">
            <a:extLst>
              <a:ext uri="{FF2B5EF4-FFF2-40B4-BE49-F238E27FC236}">
                <a16:creationId xmlns:a16="http://schemas.microsoft.com/office/drawing/2014/main" id="{3873AC99-41B2-42DC-32BC-19BFB1AE04BA}"/>
              </a:ext>
            </a:extLst>
          </p:cNvPr>
          <p:cNvSpPr txBox="1"/>
          <p:nvPr/>
        </p:nvSpPr>
        <p:spPr>
          <a:xfrm>
            <a:off x="2057400" y="3233401"/>
            <a:ext cx="14782800" cy="4308872"/>
          </a:xfrm>
          <a:prstGeom prst="rect">
            <a:avLst/>
          </a:prstGeom>
        </p:spPr>
        <p:txBody>
          <a:bodyPr wrap="square" lIns="0" tIns="0" rIns="0" bIns="0" rtlCol="0" anchor="t">
            <a:spAutoFit/>
          </a:bodyPr>
          <a:lstStyle/>
          <a:p>
            <a:r>
              <a:rPr lang="en-US" sz="2800" dirty="0"/>
              <a:t>Drawing on the </a:t>
            </a:r>
            <a:r>
              <a:rPr lang="en-US" sz="2800" dirty="0" err="1"/>
              <a:t>puzzlework</a:t>
            </a:r>
            <a:r>
              <a:rPr lang="en-US" sz="2800" dirty="0"/>
              <a:t> you've done to date, as well as any insights from your personal reflections, draft a </a:t>
            </a:r>
            <a:r>
              <a:rPr lang="en-US" sz="2800" i="1" dirty="0"/>
              <a:t>Statement of Purpose </a:t>
            </a:r>
            <a:r>
              <a:rPr lang="en-US" sz="2800" dirty="0"/>
              <a:t>that presents your puzzle in terms of a change that is needed, and which addresses the following four elements: </a:t>
            </a:r>
          </a:p>
          <a:p>
            <a:pPr marL="571500" indent="-571500">
              <a:buFont typeface="Arial" panose="020B0604020202020204" pitchFamily="34" charset="0"/>
              <a:buChar char="•"/>
            </a:pPr>
            <a:r>
              <a:rPr lang="en-US" sz="2800" dirty="0"/>
              <a:t>What is the problem? </a:t>
            </a:r>
          </a:p>
          <a:p>
            <a:pPr marL="571500" indent="-571500">
              <a:buFont typeface="Arial" panose="020B0604020202020204" pitchFamily="34" charset="0"/>
              <a:buChar char="•"/>
            </a:pPr>
            <a:r>
              <a:rPr lang="en-US" sz="2800" dirty="0"/>
              <a:t>What is the specific change you are proposing? </a:t>
            </a:r>
          </a:p>
          <a:p>
            <a:pPr marL="571500" indent="-571500">
              <a:buFont typeface="Arial" panose="020B0604020202020204" pitchFamily="34" charset="0"/>
              <a:buChar char="•"/>
            </a:pPr>
            <a:r>
              <a:rPr lang="en-US" sz="2800" dirty="0"/>
              <a:t>What one piece of evidence shows you  others a compelling need? </a:t>
            </a:r>
          </a:p>
          <a:p>
            <a:pPr marL="571500" indent="-571500">
              <a:buFont typeface="Arial" panose="020B0604020202020204" pitchFamily="34" charset="0"/>
              <a:buChar char="•"/>
            </a:pPr>
            <a:r>
              <a:rPr lang="en-US" sz="2800" dirty="0"/>
              <a:t>What value is represented by the change (e.g. fairness, quality, dignity, </a:t>
            </a:r>
            <a:r>
              <a:rPr lang="en-US" sz="2800" dirty="0" err="1"/>
              <a:t>etc</a:t>
            </a:r>
            <a:r>
              <a:rPr lang="en-US" sz="2800" dirty="0"/>
              <a:t>) and what are the broadest implications? </a:t>
            </a:r>
          </a:p>
          <a:p>
            <a:endParaRPr lang="en-US" sz="2800" dirty="0"/>
          </a:p>
          <a:p>
            <a:r>
              <a:rPr lang="en-US" sz="2800" dirty="0"/>
              <a:t>Use the slide template provided to share your Statement with others.</a:t>
            </a:r>
          </a:p>
        </p:txBody>
      </p:sp>
      <p:sp>
        <p:nvSpPr>
          <p:cNvPr id="19" name="TextBox 9">
            <a:extLst>
              <a:ext uri="{FF2B5EF4-FFF2-40B4-BE49-F238E27FC236}">
                <a16:creationId xmlns:a16="http://schemas.microsoft.com/office/drawing/2014/main" id="{B72FB006-DE76-4D70-7437-0C16FE981228}"/>
              </a:ext>
            </a:extLst>
          </p:cNvPr>
          <p:cNvSpPr txBox="1"/>
          <p:nvPr/>
        </p:nvSpPr>
        <p:spPr>
          <a:xfrm>
            <a:off x="2057400" y="2143885"/>
            <a:ext cx="11057541" cy="837537"/>
          </a:xfrm>
          <a:prstGeom prst="rect">
            <a:avLst/>
          </a:prstGeom>
        </p:spPr>
        <p:txBody>
          <a:bodyPr wrap="square" lIns="0" tIns="0" rIns="0" bIns="0" rtlCol="0" anchor="t">
            <a:spAutoFit/>
          </a:bodyPr>
          <a:lstStyle/>
          <a:p>
            <a:pPr>
              <a:lnSpc>
                <a:spcPts val="7344"/>
              </a:lnSpc>
            </a:pPr>
            <a:r>
              <a:rPr lang="en-US" sz="4000" dirty="0">
                <a:solidFill>
                  <a:schemeClr val="tx1">
                    <a:lumMod val="50000"/>
                    <a:lumOff val="50000"/>
                  </a:schemeClr>
                </a:solidFill>
                <a:latin typeface="+mj-lt"/>
              </a:rPr>
              <a:t>INSTRUCTIONS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807" cy="10287000"/>
            <a:chOff x="0" y="0"/>
            <a:chExt cx="161398" cy="2709333"/>
          </a:xfrm>
        </p:grpSpPr>
        <p:sp>
          <p:nvSpPr>
            <p:cNvPr id="3" name="Freeform 3"/>
            <p:cNvSpPr/>
            <p:nvPr/>
          </p:nvSpPr>
          <p:spPr>
            <a:xfrm>
              <a:off x="0" y="0"/>
              <a:ext cx="161398" cy="2709333"/>
            </a:xfrm>
            <a:custGeom>
              <a:avLst/>
              <a:gdLst/>
              <a:ahLst/>
              <a:cxnLst/>
              <a:rect l="l" t="t" r="r" b="b"/>
              <a:pathLst>
                <a:path w="161398" h="2709333">
                  <a:moveTo>
                    <a:pt x="0" y="0"/>
                  </a:moveTo>
                  <a:lnTo>
                    <a:pt x="161398" y="0"/>
                  </a:lnTo>
                  <a:lnTo>
                    <a:pt x="161398" y="2709333"/>
                  </a:lnTo>
                  <a:lnTo>
                    <a:pt x="0" y="2709333"/>
                  </a:lnTo>
                  <a:close/>
                </a:path>
              </a:pathLst>
            </a:custGeom>
            <a:solidFill>
              <a:srgbClr val="B5C0C0"/>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612807" y="-2626324"/>
            <a:ext cx="47625" cy="19595951"/>
            <a:chOff x="0" y="0"/>
            <a:chExt cx="12543" cy="5161073"/>
          </a:xfrm>
        </p:grpSpPr>
        <p:sp>
          <p:nvSpPr>
            <p:cNvPr id="6" name="Freeform 6"/>
            <p:cNvSpPr/>
            <p:nvPr/>
          </p:nvSpPr>
          <p:spPr>
            <a:xfrm>
              <a:off x="0" y="0"/>
              <a:ext cx="12543" cy="5161073"/>
            </a:xfrm>
            <a:custGeom>
              <a:avLst/>
              <a:gdLst/>
              <a:ahLst/>
              <a:cxnLst/>
              <a:rect l="l" t="t" r="r" b="b"/>
              <a:pathLst>
                <a:path w="12543" h="5161073">
                  <a:moveTo>
                    <a:pt x="0" y="0"/>
                  </a:moveTo>
                  <a:lnTo>
                    <a:pt x="12543" y="0"/>
                  </a:lnTo>
                  <a:lnTo>
                    <a:pt x="12543" y="5161073"/>
                  </a:lnTo>
                  <a:lnTo>
                    <a:pt x="0" y="5161073"/>
                  </a:lnTo>
                  <a:close/>
                </a:path>
              </a:pathLst>
            </a:custGeom>
            <a:solidFill>
              <a:srgbClr val="E2C80C"/>
            </a:solidFill>
          </p:spPr>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2"/>
          <a:srcRect r="90273"/>
          <a:stretch>
            <a:fillRect/>
          </a:stretch>
        </p:blipFill>
        <p:spPr>
          <a:xfrm>
            <a:off x="0" y="9604419"/>
            <a:ext cx="612807" cy="682581"/>
          </a:xfrm>
          <a:prstGeom prst="rect">
            <a:avLst/>
          </a:prstGeom>
        </p:spPr>
      </p:pic>
      <p:sp>
        <p:nvSpPr>
          <p:cNvPr id="9" name="TextBox 9"/>
          <p:cNvSpPr txBox="1"/>
          <p:nvPr/>
        </p:nvSpPr>
        <p:spPr>
          <a:xfrm>
            <a:off x="1772630" y="872944"/>
            <a:ext cx="11057541" cy="915892"/>
          </a:xfrm>
          <a:prstGeom prst="rect">
            <a:avLst/>
          </a:prstGeom>
        </p:spPr>
        <p:txBody>
          <a:bodyPr wrap="square" lIns="0" tIns="0" rIns="0" bIns="0" rtlCol="0" anchor="t">
            <a:spAutoFit/>
          </a:bodyPr>
          <a:lstStyle/>
          <a:p>
            <a:pPr>
              <a:lnSpc>
                <a:spcPts val="7344"/>
              </a:lnSpc>
            </a:pPr>
            <a:r>
              <a:rPr lang="en-US" sz="6000" dirty="0">
                <a:solidFill>
                  <a:srgbClr val="000000"/>
                </a:solidFill>
                <a:latin typeface="Mirador Test" panose="020B0604020202020204" charset="0"/>
              </a:rPr>
              <a:t>STATEMENT OF PURPOSE</a:t>
            </a:r>
          </a:p>
        </p:txBody>
      </p:sp>
      <p:sp>
        <p:nvSpPr>
          <p:cNvPr id="16" name="TextBox 16"/>
          <p:cNvSpPr txBox="1"/>
          <p:nvPr/>
        </p:nvSpPr>
        <p:spPr>
          <a:xfrm>
            <a:off x="4752053" y="4304664"/>
            <a:ext cx="14178388" cy="3210623"/>
          </a:xfrm>
          <a:prstGeom prst="rect">
            <a:avLst/>
          </a:prstGeom>
        </p:spPr>
        <p:txBody>
          <a:bodyPr lIns="0" tIns="0" rIns="0" bIns="0" rtlCol="0" anchor="t">
            <a:spAutoFit/>
          </a:bodyPr>
          <a:lstStyle/>
          <a:p>
            <a:pPr>
              <a:lnSpc>
                <a:spcPts val="3639"/>
              </a:lnSpc>
            </a:pPr>
            <a:endParaRPr lang="en-US" sz="2599" dirty="0">
              <a:solidFill>
                <a:srgbClr val="000000"/>
              </a:solidFill>
              <a:latin typeface="Akkurat Pro 1"/>
            </a:endParaRPr>
          </a:p>
          <a:p>
            <a:pPr>
              <a:lnSpc>
                <a:spcPts val="3639"/>
              </a:lnSpc>
            </a:pPr>
            <a:endParaRPr lang="en-US" sz="2599" dirty="0">
              <a:solidFill>
                <a:srgbClr val="000000"/>
              </a:solidFill>
              <a:latin typeface="Akkurat Pro 1"/>
            </a:endParaRPr>
          </a:p>
          <a:p>
            <a:pPr>
              <a:lnSpc>
                <a:spcPts val="3639"/>
              </a:lnSpc>
            </a:pPr>
            <a:endParaRPr lang="en-US" sz="2599" dirty="0">
              <a:solidFill>
                <a:srgbClr val="000000"/>
              </a:solidFill>
              <a:latin typeface="Akkurat Pro 1"/>
            </a:endParaRPr>
          </a:p>
          <a:p>
            <a:pPr>
              <a:lnSpc>
                <a:spcPts val="3639"/>
              </a:lnSpc>
            </a:pPr>
            <a:endParaRPr lang="en-US" sz="2599" dirty="0">
              <a:solidFill>
                <a:srgbClr val="000000"/>
              </a:solidFill>
              <a:latin typeface="Akkurat Pro 1"/>
            </a:endParaRPr>
          </a:p>
          <a:p>
            <a:pPr>
              <a:lnSpc>
                <a:spcPts val="3639"/>
              </a:lnSpc>
            </a:pPr>
            <a:endParaRPr lang="en-US" sz="2599" dirty="0">
              <a:solidFill>
                <a:srgbClr val="000000"/>
              </a:solidFill>
              <a:latin typeface="Akkurat Pro 1"/>
            </a:endParaRPr>
          </a:p>
          <a:p>
            <a:pPr>
              <a:lnSpc>
                <a:spcPts val="3639"/>
              </a:lnSpc>
            </a:pPr>
            <a:endParaRPr lang="en-US" sz="2599" dirty="0">
              <a:solidFill>
                <a:srgbClr val="000000"/>
              </a:solidFill>
              <a:latin typeface="Akkurat Pro 1"/>
            </a:endParaRPr>
          </a:p>
          <a:p>
            <a:pPr>
              <a:lnSpc>
                <a:spcPts val="3639"/>
              </a:lnSpc>
            </a:pPr>
            <a:endParaRPr lang="en-US" sz="2599" dirty="0">
              <a:solidFill>
                <a:srgbClr val="000000"/>
              </a:solidFill>
              <a:latin typeface="Akkurat Pro 1"/>
            </a:endParaRPr>
          </a:p>
        </p:txBody>
      </p:sp>
      <p:sp>
        <p:nvSpPr>
          <p:cNvPr id="19" name="TextBox 9">
            <a:extLst>
              <a:ext uri="{FF2B5EF4-FFF2-40B4-BE49-F238E27FC236}">
                <a16:creationId xmlns:a16="http://schemas.microsoft.com/office/drawing/2014/main" id="{B72FB006-DE76-4D70-7437-0C16FE981228}"/>
              </a:ext>
            </a:extLst>
          </p:cNvPr>
          <p:cNvSpPr txBox="1"/>
          <p:nvPr/>
        </p:nvSpPr>
        <p:spPr>
          <a:xfrm>
            <a:off x="1772629" y="1991485"/>
            <a:ext cx="11057541" cy="837537"/>
          </a:xfrm>
          <a:prstGeom prst="rect">
            <a:avLst/>
          </a:prstGeom>
        </p:spPr>
        <p:txBody>
          <a:bodyPr wrap="square" lIns="0" tIns="0" rIns="0" bIns="0" rtlCol="0" anchor="t">
            <a:spAutoFit/>
          </a:bodyPr>
          <a:lstStyle/>
          <a:p>
            <a:pPr>
              <a:lnSpc>
                <a:spcPts val="7344"/>
              </a:lnSpc>
            </a:pPr>
            <a:r>
              <a:rPr lang="en-US" sz="4000" dirty="0">
                <a:solidFill>
                  <a:schemeClr val="tx1">
                    <a:lumMod val="50000"/>
                    <a:lumOff val="50000"/>
                  </a:schemeClr>
                </a:solidFill>
                <a:latin typeface="+mj-lt"/>
              </a:rPr>
              <a:t>EXAMPLE from Terry Pearce’s </a:t>
            </a:r>
            <a:r>
              <a:rPr lang="en-US" sz="4000" i="1" dirty="0">
                <a:solidFill>
                  <a:schemeClr val="tx1">
                    <a:lumMod val="50000"/>
                    <a:lumOff val="50000"/>
                  </a:schemeClr>
                </a:solidFill>
                <a:latin typeface="+mj-lt"/>
              </a:rPr>
              <a:t>Leading Out Loud</a:t>
            </a:r>
          </a:p>
        </p:txBody>
      </p:sp>
      <p:sp>
        <p:nvSpPr>
          <p:cNvPr id="13" name="TextBox 9">
            <a:extLst>
              <a:ext uri="{FF2B5EF4-FFF2-40B4-BE49-F238E27FC236}">
                <a16:creationId xmlns:a16="http://schemas.microsoft.com/office/drawing/2014/main" id="{715C33D0-04F9-2ACD-C604-CD98F2B39051}"/>
              </a:ext>
            </a:extLst>
          </p:cNvPr>
          <p:cNvSpPr txBox="1"/>
          <p:nvPr/>
        </p:nvSpPr>
        <p:spPr>
          <a:xfrm>
            <a:off x="1772629" y="3010973"/>
            <a:ext cx="11057541" cy="4154984"/>
          </a:xfrm>
          <a:prstGeom prst="rect">
            <a:avLst/>
          </a:prstGeom>
        </p:spPr>
        <p:txBody>
          <a:bodyPr wrap="square" lIns="0" tIns="0" rIns="0" bIns="0" rtlCol="0" anchor="t">
            <a:spAutoFit/>
          </a:bodyPr>
          <a:lstStyle/>
          <a:p>
            <a:r>
              <a:rPr lang="en-US" i="1" dirty="0">
                <a:solidFill>
                  <a:schemeClr val="tx1">
                    <a:lumMod val="50000"/>
                    <a:lumOff val="50000"/>
                  </a:schemeClr>
                </a:solidFill>
                <a:latin typeface="+mj-lt"/>
              </a:rPr>
              <a:t>Purpose: </a:t>
            </a:r>
            <a:r>
              <a:rPr lang="en-US" dirty="0">
                <a:solidFill>
                  <a:schemeClr val="tx1">
                    <a:lumMod val="50000"/>
                    <a:lumOff val="50000"/>
                  </a:schemeClr>
                </a:solidFill>
                <a:latin typeface="+mj-lt"/>
              </a:rPr>
              <a:t>We need a fundamental change in our system of primary and secondary education in the United States. </a:t>
            </a:r>
          </a:p>
          <a:p>
            <a:endParaRPr lang="en-US" dirty="0">
              <a:solidFill>
                <a:schemeClr val="tx1">
                  <a:lumMod val="50000"/>
                  <a:lumOff val="50000"/>
                </a:schemeClr>
              </a:solidFill>
              <a:latin typeface="+mj-lt"/>
            </a:endParaRPr>
          </a:p>
          <a:p>
            <a:r>
              <a:rPr lang="en-US" i="1" dirty="0">
                <a:solidFill>
                  <a:schemeClr val="tx1">
                    <a:lumMod val="50000"/>
                    <a:lumOff val="50000"/>
                  </a:schemeClr>
                </a:solidFill>
                <a:latin typeface="+mj-lt"/>
              </a:rPr>
              <a:t>Specific Change: </a:t>
            </a:r>
            <a:r>
              <a:rPr lang="en-US" dirty="0">
                <a:solidFill>
                  <a:schemeClr val="tx1">
                    <a:lumMod val="50000"/>
                    <a:lumOff val="50000"/>
                  </a:schemeClr>
                </a:solidFill>
                <a:latin typeface="+mj-lt"/>
              </a:rPr>
              <a:t>Specifically, we need to focus our efforts and resources on retaining teachers who are passionate and effective in their work and developing those traits in new teachers. </a:t>
            </a:r>
          </a:p>
          <a:p>
            <a:endParaRPr lang="en-US" dirty="0">
              <a:solidFill>
                <a:schemeClr val="tx1">
                  <a:lumMod val="50000"/>
                  <a:lumOff val="50000"/>
                </a:schemeClr>
              </a:solidFill>
              <a:latin typeface="+mj-lt"/>
            </a:endParaRPr>
          </a:p>
          <a:p>
            <a:r>
              <a:rPr lang="en-US" i="1" dirty="0">
                <a:solidFill>
                  <a:schemeClr val="tx1">
                    <a:lumMod val="50000"/>
                    <a:lumOff val="50000"/>
                  </a:schemeClr>
                </a:solidFill>
                <a:latin typeface="+mj-lt"/>
              </a:rPr>
              <a:t>Compelling Need and Evidence: </a:t>
            </a:r>
            <a:r>
              <a:rPr lang="en-US" dirty="0">
                <a:solidFill>
                  <a:schemeClr val="tx1">
                    <a:lumMod val="50000"/>
                    <a:lumOff val="50000"/>
                  </a:schemeClr>
                </a:solidFill>
                <a:latin typeface="+mj-lt"/>
              </a:rPr>
              <a:t>The need for reform is urgent because our government systems are largely ineffective to improve the system – at the federal level efforts focus on certification and administration or specific curricular standards, yet a 2019 study by the Justice Department revealed that 20 percent of high school graduates could not read their diploma. Based on the total number of graduates in the United States each year, this means approximately half a million of them could not handle the complexity of that small document, which does not even begin to account for the substantial number of dropouts that are also part of this troubling trend. </a:t>
            </a:r>
          </a:p>
          <a:p>
            <a:endParaRPr lang="en-US" dirty="0">
              <a:solidFill>
                <a:schemeClr val="tx1">
                  <a:lumMod val="50000"/>
                  <a:lumOff val="50000"/>
                </a:schemeClr>
              </a:solidFill>
              <a:latin typeface="+mj-lt"/>
            </a:endParaRPr>
          </a:p>
          <a:p>
            <a:r>
              <a:rPr lang="en-US" i="1" dirty="0">
                <a:solidFill>
                  <a:schemeClr val="tx1">
                    <a:lumMod val="50000"/>
                    <a:lumOff val="50000"/>
                  </a:schemeClr>
                </a:solidFill>
                <a:latin typeface="+mj-lt"/>
              </a:rPr>
              <a:t>Broadest implication and Value Represented: </a:t>
            </a:r>
            <a:r>
              <a:rPr lang="en-US" dirty="0">
                <a:solidFill>
                  <a:schemeClr val="tx1">
                    <a:lumMod val="50000"/>
                    <a:lumOff val="50000"/>
                  </a:schemeClr>
                </a:solidFill>
                <a:latin typeface="+mj-lt"/>
              </a:rPr>
              <a:t>Ultimately, education reform is about fairness. If a system is going to be public , it needs to consistently deliver value for all and not just an elite few. To support our educational system we need to urgently attend to reform efforts at the state and local level. </a:t>
            </a:r>
          </a:p>
        </p:txBody>
      </p:sp>
    </p:spTree>
    <p:extLst>
      <p:ext uri="{BB962C8B-B14F-4D97-AF65-F5344CB8AC3E}">
        <p14:creationId xmlns:p14="http://schemas.microsoft.com/office/powerpoint/2010/main" val="2282578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612807" cy="10287000"/>
            <a:chOff x="0" y="0"/>
            <a:chExt cx="161398" cy="2709333"/>
          </a:xfrm>
        </p:grpSpPr>
        <p:sp>
          <p:nvSpPr>
            <p:cNvPr id="3" name="Freeform 3"/>
            <p:cNvSpPr/>
            <p:nvPr/>
          </p:nvSpPr>
          <p:spPr>
            <a:xfrm>
              <a:off x="0" y="0"/>
              <a:ext cx="161398" cy="2709333"/>
            </a:xfrm>
            <a:custGeom>
              <a:avLst/>
              <a:gdLst/>
              <a:ahLst/>
              <a:cxnLst/>
              <a:rect l="l" t="t" r="r" b="b"/>
              <a:pathLst>
                <a:path w="161398" h="2709333">
                  <a:moveTo>
                    <a:pt x="0" y="0"/>
                  </a:moveTo>
                  <a:lnTo>
                    <a:pt x="161398" y="0"/>
                  </a:lnTo>
                  <a:lnTo>
                    <a:pt x="161398" y="2709333"/>
                  </a:lnTo>
                  <a:lnTo>
                    <a:pt x="0" y="2709333"/>
                  </a:lnTo>
                  <a:close/>
                </a:path>
              </a:pathLst>
            </a:custGeom>
            <a:solidFill>
              <a:srgbClr val="B5C0C0"/>
            </a:solidFill>
          </p:spPr>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612807" y="-2626324"/>
            <a:ext cx="47625" cy="19595951"/>
            <a:chOff x="0" y="0"/>
            <a:chExt cx="12543" cy="5161073"/>
          </a:xfrm>
        </p:grpSpPr>
        <p:sp>
          <p:nvSpPr>
            <p:cNvPr id="6" name="Freeform 6"/>
            <p:cNvSpPr/>
            <p:nvPr/>
          </p:nvSpPr>
          <p:spPr>
            <a:xfrm>
              <a:off x="0" y="0"/>
              <a:ext cx="12543" cy="5161073"/>
            </a:xfrm>
            <a:custGeom>
              <a:avLst/>
              <a:gdLst/>
              <a:ahLst/>
              <a:cxnLst/>
              <a:rect l="l" t="t" r="r" b="b"/>
              <a:pathLst>
                <a:path w="12543" h="5161073">
                  <a:moveTo>
                    <a:pt x="0" y="0"/>
                  </a:moveTo>
                  <a:lnTo>
                    <a:pt x="12543" y="0"/>
                  </a:lnTo>
                  <a:lnTo>
                    <a:pt x="12543" y="5161073"/>
                  </a:lnTo>
                  <a:lnTo>
                    <a:pt x="0" y="5161073"/>
                  </a:lnTo>
                  <a:close/>
                </a:path>
              </a:pathLst>
            </a:custGeom>
            <a:solidFill>
              <a:srgbClr val="E2C80C"/>
            </a:solidFill>
          </p:spPr>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2"/>
          <a:srcRect r="90273"/>
          <a:stretch>
            <a:fillRect/>
          </a:stretch>
        </p:blipFill>
        <p:spPr>
          <a:xfrm>
            <a:off x="0" y="9604419"/>
            <a:ext cx="612807" cy="682581"/>
          </a:xfrm>
          <a:prstGeom prst="rect">
            <a:avLst/>
          </a:prstGeom>
        </p:spPr>
      </p:pic>
      <p:sp>
        <p:nvSpPr>
          <p:cNvPr id="9" name="TextBox 9"/>
          <p:cNvSpPr txBox="1"/>
          <p:nvPr/>
        </p:nvSpPr>
        <p:spPr>
          <a:xfrm>
            <a:off x="1772630" y="872944"/>
            <a:ext cx="11057541" cy="894540"/>
          </a:xfrm>
          <a:prstGeom prst="rect">
            <a:avLst/>
          </a:prstGeom>
        </p:spPr>
        <p:txBody>
          <a:bodyPr wrap="square" lIns="0" tIns="0" rIns="0" bIns="0" rtlCol="0" anchor="t">
            <a:spAutoFit/>
          </a:bodyPr>
          <a:lstStyle/>
          <a:p>
            <a:pPr>
              <a:lnSpc>
                <a:spcPts val="7344"/>
              </a:lnSpc>
            </a:pPr>
            <a:r>
              <a:rPr lang="en-US" sz="5400" dirty="0">
                <a:solidFill>
                  <a:srgbClr val="000000"/>
                </a:solidFill>
                <a:latin typeface="Mirador Test" panose="020B0604020202020204" charset="0"/>
              </a:rPr>
              <a:t>YOUR STATEMENT OF PURPOSE</a:t>
            </a:r>
          </a:p>
        </p:txBody>
      </p:sp>
      <p:sp>
        <p:nvSpPr>
          <p:cNvPr id="16" name="TextBox 16"/>
          <p:cNvSpPr txBox="1"/>
          <p:nvPr/>
        </p:nvSpPr>
        <p:spPr>
          <a:xfrm>
            <a:off x="4752053" y="4304664"/>
            <a:ext cx="14178388" cy="3210623"/>
          </a:xfrm>
          <a:prstGeom prst="rect">
            <a:avLst/>
          </a:prstGeom>
        </p:spPr>
        <p:txBody>
          <a:bodyPr lIns="0" tIns="0" rIns="0" bIns="0" rtlCol="0" anchor="t">
            <a:spAutoFit/>
          </a:bodyPr>
          <a:lstStyle/>
          <a:p>
            <a:pPr>
              <a:lnSpc>
                <a:spcPts val="3639"/>
              </a:lnSpc>
            </a:pPr>
            <a:endParaRPr lang="en-US" sz="2599" dirty="0">
              <a:solidFill>
                <a:srgbClr val="000000"/>
              </a:solidFill>
              <a:latin typeface="Akkurat Pro 1"/>
            </a:endParaRPr>
          </a:p>
          <a:p>
            <a:pPr>
              <a:lnSpc>
                <a:spcPts val="3639"/>
              </a:lnSpc>
            </a:pPr>
            <a:endParaRPr lang="en-US" sz="2599" dirty="0">
              <a:solidFill>
                <a:srgbClr val="000000"/>
              </a:solidFill>
              <a:latin typeface="Akkurat Pro 1"/>
            </a:endParaRPr>
          </a:p>
          <a:p>
            <a:pPr>
              <a:lnSpc>
                <a:spcPts val="3639"/>
              </a:lnSpc>
            </a:pPr>
            <a:endParaRPr lang="en-US" sz="2599" dirty="0">
              <a:solidFill>
                <a:srgbClr val="000000"/>
              </a:solidFill>
              <a:latin typeface="Akkurat Pro 1"/>
            </a:endParaRPr>
          </a:p>
          <a:p>
            <a:pPr>
              <a:lnSpc>
                <a:spcPts val="3639"/>
              </a:lnSpc>
            </a:pPr>
            <a:endParaRPr lang="en-US" sz="2599" dirty="0">
              <a:solidFill>
                <a:srgbClr val="000000"/>
              </a:solidFill>
              <a:latin typeface="Akkurat Pro 1"/>
            </a:endParaRPr>
          </a:p>
          <a:p>
            <a:pPr>
              <a:lnSpc>
                <a:spcPts val="3639"/>
              </a:lnSpc>
            </a:pPr>
            <a:endParaRPr lang="en-US" sz="2599" dirty="0">
              <a:solidFill>
                <a:srgbClr val="000000"/>
              </a:solidFill>
              <a:latin typeface="Akkurat Pro 1"/>
            </a:endParaRPr>
          </a:p>
          <a:p>
            <a:pPr>
              <a:lnSpc>
                <a:spcPts val="3639"/>
              </a:lnSpc>
            </a:pPr>
            <a:endParaRPr lang="en-US" sz="2599" dirty="0">
              <a:solidFill>
                <a:srgbClr val="000000"/>
              </a:solidFill>
              <a:latin typeface="Akkurat Pro 1"/>
            </a:endParaRPr>
          </a:p>
          <a:p>
            <a:pPr>
              <a:lnSpc>
                <a:spcPts val="3639"/>
              </a:lnSpc>
            </a:pPr>
            <a:endParaRPr lang="en-US" sz="2599" dirty="0">
              <a:solidFill>
                <a:srgbClr val="000000"/>
              </a:solidFill>
              <a:latin typeface="Akkurat Pro 1"/>
            </a:endParaRPr>
          </a:p>
        </p:txBody>
      </p:sp>
      <p:sp>
        <p:nvSpPr>
          <p:cNvPr id="13" name="TextBox 9">
            <a:extLst>
              <a:ext uri="{FF2B5EF4-FFF2-40B4-BE49-F238E27FC236}">
                <a16:creationId xmlns:a16="http://schemas.microsoft.com/office/drawing/2014/main" id="{715C33D0-04F9-2ACD-C604-CD98F2B39051}"/>
              </a:ext>
            </a:extLst>
          </p:cNvPr>
          <p:cNvSpPr txBox="1"/>
          <p:nvPr/>
        </p:nvSpPr>
        <p:spPr>
          <a:xfrm>
            <a:off x="1772629" y="3010973"/>
            <a:ext cx="11057541" cy="2585323"/>
          </a:xfrm>
          <a:prstGeom prst="rect">
            <a:avLst/>
          </a:prstGeom>
        </p:spPr>
        <p:txBody>
          <a:bodyPr wrap="square" lIns="0" tIns="0" rIns="0" bIns="0" rtlCol="0" anchor="t">
            <a:spAutoFit/>
          </a:bodyPr>
          <a:lstStyle/>
          <a:p>
            <a:r>
              <a:rPr lang="en-US" sz="2400" i="1" dirty="0">
                <a:solidFill>
                  <a:schemeClr val="tx1">
                    <a:lumMod val="50000"/>
                    <a:lumOff val="50000"/>
                  </a:schemeClr>
                </a:solidFill>
                <a:latin typeface="+mj-lt"/>
              </a:rPr>
              <a:t>Purpose:</a:t>
            </a:r>
            <a:endParaRPr lang="en-US" sz="2400" dirty="0">
              <a:solidFill>
                <a:schemeClr val="tx1">
                  <a:lumMod val="50000"/>
                  <a:lumOff val="50000"/>
                </a:schemeClr>
              </a:solidFill>
              <a:latin typeface="+mj-lt"/>
            </a:endParaRPr>
          </a:p>
          <a:p>
            <a:endParaRPr lang="en-US" sz="2400" dirty="0">
              <a:solidFill>
                <a:schemeClr val="tx1">
                  <a:lumMod val="50000"/>
                  <a:lumOff val="50000"/>
                </a:schemeClr>
              </a:solidFill>
              <a:latin typeface="+mj-lt"/>
            </a:endParaRPr>
          </a:p>
          <a:p>
            <a:r>
              <a:rPr lang="en-US" sz="2400" i="1" dirty="0">
                <a:solidFill>
                  <a:schemeClr val="tx1">
                    <a:lumMod val="50000"/>
                    <a:lumOff val="50000"/>
                  </a:schemeClr>
                </a:solidFill>
                <a:latin typeface="+mj-lt"/>
              </a:rPr>
              <a:t>Specific Change:</a:t>
            </a:r>
          </a:p>
          <a:p>
            <a:endParaRPr lang="en-US" sz="2400" dirty="0">
              <a:solidFill>
                <a:schemeClr val="tx1">
                  <a:lumMod val="50000"/>
                  <a:lumOff val="50000"/>
                </a:schemeClr>
              </a:solidFill>
              <a:latin typeface="+mj-lt"/>
            </a:endParaRPr>
          </a:p>
          <a:p>
            <a:r>
              <a:rPr lang="en-US" sz="2400" i="1" dirty="0">
                <a:solidFill>
                  <a:schemeClr val="tx1">
                    <a:lumMod val="50000"/>
                    <a:lumOff val="50000"/>
                  </a:schemeClr>
                </a:solidFill>
                <a:latin typeface="+mj-lt"/>
              </a:rPr>
              <a:t>Compelling Need and Evidence:</a:t>
            </a:r>
          </a:p>
          <a:p>
            <a:endParaRPr lang="en-US" sz="2400" dirty="0">
              <a:solidFill>
                <a:schemeClr val="tx1">
                  <a:lumMod val="50000"/>
                  <a:lumOff val="50000"/>
                </a:schemeClr>
              </a:solidFill>
              <a:latin typeface="+mj-lt"/>
            </a:endParaRPr>
          </a:p>
          <a:p>
            <a:r>
              <a:rPr lang="en-US" sz="2400" i="1" dirty="0">
                <a:solidFill>
                  <a:schemeClr val="tx1">
                    <a:lumMod val="50000"/>
                    <a:lumOff val="50000"/>
                  </a:schemeClr>
                </a:solidFill>
                <a:latin typeface="+mj-lt"/>
              </a:rPr>
              <a:t>Broadest implication and Value Represented:</a:t>
            </a:r>
            <a:endParaRPr lang="en-US" sz="2400" dirty="0">
              <a:solidFill>
                <a:schemeClr val="tx1">
                  <a:lumMod val="50000"/>
                  <a:lumOff val="50000"/>
                </a:schemeClr>
              </a:solidFill>
              <a:latin typeface="+mj-lt"/>
            </a:endParaRPr>
          </a:p>
        </p:txBody>
      </p:sp>
    </p:spTree>
    <p:extLst>
      <p:ext uri="{BB962C8B-B14F-4D97-AF65-F5344CB8AC3E}">
        <p14:creationId xmlns:p14="http://schemas.microsoft.com/office/powerpoint/2010/main" val="1237836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4073</TotalTime>
  <Words>516</Words>
  <Application>Microsoft Macintosh PowerPoint</Application>
  <PresentationFormat>Custom</PresentationFormat>
  <Paragraphs>53</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Mirador Test</vt:lpstr>
      <vt:lpstr>Al Nile</vt:lpstr>
      <vt:lpstr>Akkurat Pro 1</vt:lpstr>
      <vt:lpstr>Akkurat Pro</vt:lpstr>
      <vt:lpstr>Calibri</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Puzzle Presentation Template</dc:title>
  <cp:lastModifiedBy>Microsoft Office User</cp:lastModifiedBy>
  <cp:revision>6</cp:revision>
  <dcterms:created xsi:type="dcterms:W3CDTF">2006-08-16T00:00:00Z</dcterms:created>
  <dcterms:modified xsi:type="dcterms:W3CDTF">2022-12-19T20:54:46Z</dcterms:modified>
  <dc:identifier>DAFEYVvXefg</dc:identifier>
</cp:coreProperties>
</file>